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3" d="100"/>
          <a:sy n="43" d="100"/>
        </p:scale>
        <p:origin x="70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9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Analytics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1FCAF7F9-74F4-5B64-CEE1-76C83F91C9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0"/>
    </mc:Choice>
    <mc:Fallback>
      <p:transition spd="slow" advTm="11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C341A2-9F14-8A80-44AF-DDFBEFB0F9CD}"/>
              </a:ext>
            </a:extLst>
          </p:cNvPr>
          <p:cNvSpPr/>
          <p:nvPr/>
        </p:nvSpPr>
        <p:spPr>
          <a:xfrm>
            <a:off x="10849498" y="940164"/>
            <a:ext cx="3294604" cy="7254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6621F4E-3753-70C2-4C2B-5F3DD16D71DC}"/>
              </a:ext>
            </a:extLst>
          </p:cNvPr>
          <p:cNvSpPr/>
          <p:nvPr/>
        </p:nvSpPr>
        <p:spPr>
          <a:xfrm>
            <a:off x="10849498" y="3814159"/>
            <a:ext cx="3294604" cy="7254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INSIGHT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2F0FFAD-B58C-167B-9D27-87DF1E873406}"/>
              </a:ext>
            </a:extLst>
          </p:cNvPr>
          <p:cNvSpPr/>
          <p:nvPr/>
        </p:nvSpPr>
        <p:spPr>
          <a:xfrm>
            <a:off x="10849498" y="6578206"/>
            <a:ext cx="3294604" cy="7254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STEPS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8A8EDF-BA92-9259-0352-B6FEDFA6080A}"/>
              </a:ext>
            </a:extLst>
          </p:cNvPr>
          <p:cNvSpPr txBox="1"/>
          <p:nvPr/>
        </p:nvSpPr>
        <p:spPr>
          <a:xfrm>
            <a:off x="10871910" y="1919209"/>
            <a:ext cx="5677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Animals and Science are two of the most popular content categories , this shows that people are more interested in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real-life </a:t>
            </a:r>
            <a:r>
              <a:rPr lang="en-IN" dirty="0"/>
              <a:t>and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factual</a:t>
            </a:r>
            <a:r>
              <a:rPr lang="en-IN" dirty="0"/>
              <a:t> content the most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575FDE-8489-D178-C9CD-33C43BC20E9C}"/>
              </a:ext>
            </a:extLst>
          </p:cNvPr>
          <p:cNvSpPr txBox="1"/>
          <p:nvPr/>
        </p:nvSpPr>
        <p:spPr>
          <a:xfrm>
            <a:off x="10871910" y="4921605"/>
            <a:ext cx="55110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Food is a common theme with the top 5 categories with “Healthy Eating” ranking as one of the  highest . We can use this insight to start a campaign and work with healthy eating brands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AA9F47-1403-76AB-DB3E-CEE202A28DBE}"/>
              </a:ext>
            </a:extLst>
          </p:cNvPr>
          <p:cNvSpPr txBox="1"/>
          <p:nvPr/>
        </p:nvSpPr>
        <p:spPr>
          <a:xfrm>
            <a:off x="10871910" y="7700014"/>
            <a:ext cx="6387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Technological content is among the top categories .it indicates that </a:t>
            </a:r>
          </a:p>
          <a:p>
            <a:r>
              <a:rPr lang="en-IN" dirty="0"/>
              <a:t>Users like technological material. Working with some big digital companies will undoubtedly increases user engagement  </a:t>
            </a:r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FF42F118-97B5-0377-EB42-DB3B764079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05"/>
    </mc:Choice>
    <mc:Fallback>
      <p:transition spd="slow" advTm="4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E2CC4647-4377-C584-64CA-269AB8BF8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8"/>
    </mc:Choice>
    <mc:Fallback>
      <p:transition spd="slow" advTm="15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39C90AE6-D7BB-4BCF-92BC-9C41FC6C4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09"/>
    </mc:Choice>
    <mc:Fallback>
      <p:transition spd="slow" advTm="15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E36D72-AA26-13A4-411D-B5DC62EE06CB}"/>
              </a:ext>
            </a:extLst>
          </p:cNvPr>
          <p:cNvSpPr txBox="1"/>
          <p:nvPr/>
        </p:nvSpPr>
        <p:spPr>
          <a:xfrm>
            <a:off x="9144000" y="3543300"/>
            <a:ext cx="6174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Social Buzz is a fast growing technology unicorn</a:t>
            </a:r>
          </a:p>
          <a:p>
            <a:r>
              <a:rPr lang="en-IN" sz="2000" dirty="0"/>
              <a:t>That need to adapt to its global scale.</a:t>
            </a:r>
          </a:p>
          <a:p>
            <a:r>
              <a:rPr lang="en-IN" sz="2000" dirty="0"/>
              <a:t>Accenture has begun a 3 month POC focusing on these tasks 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980D69-86A6-DD03-C6D2-2CF62E2A0C2D}"/>
              </a:ext>
            </a:extLst>
          </p:cNvPr>
          <p:cNvSpPr txBox="1"/>
          <p:nvPr/>
        </p:nvSpPr>
        <p:spPr>
          <a:xfrm>
            <a:off x="9967271" y="5166806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An audit of Social Buzz’s big Data 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Recommendation of successful 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Analysis to find Social Buzz’s top 5 most popular categories of content.</a:t>
            </a:r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C7991E2D-374C-5CBB-FA0F-685C4A6E3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77"/>
    </mc:Choice>
    <mc:Fallback>
      <p:transition spd="slow" advTm="30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C76131-C3C3-F636-5D4A-B1394E5062B0}"/>
              </a:ext>
            </a:extLst>
          </p:cNvPr>
          <p:cNvSpPr txBox="1"/>
          <p:nvPr/>
        </p:nvSpPr>
        <p:spPr>
          <a:xfrm>
            <a:off x="3069738" y="4961740"/>
            <a:ext cx="5464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Over 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100000</a:t>
            </a:r>
            <a:r>
              <a:rPr lang="en-IN" sz="2400" dirty="0"/>
              <a:t> Posts per day</a:t>
            </a:r>
          </a:p>
          <a:p>
            <a:endParaRPr lang="en-IN" sz="2400" dirty="0"/>
          </a:p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36,500,000</a:t>
            </a:r>
            <a:r>
              <a:rPr lang="en-IN" sz="2400" dirty="0"/>
              <a:t> pieces of content per year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6CA768-C4CD-2C8A-9230-4D74499B8FFC}"/>
              </a:ext>
            </a:extLst>
          </p:cNvPr>
          <p:cNvSpPr txBox="1"/>
          <p:nvPr/>
        </p:nvSpPr>
        <p:spPr>
          <a:xfrm>
            <a:off x="2819400" y="8503544"/>
            <a:ext cx="5915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Analysis to find Social Buzz’s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top 5</a:t>
            </a:r>
            <a:r>
              <a:rPr lang="en-IN" dirty="0"/>
              <a:t> most popular categories of</a:t>
            </a:r>
          </a:p>
          <a:p>
            <a:r>
              <a:rPr lang="en-IN" dirty="0"/>
              <a:t>content 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F4892229-117E-C1E7-FCC8-FB6F4E385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62"/>
    </mc:Choice>
    <mc:Fallback>
      <p:transition spd="slow" advTm="24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793600" y="7208712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316510" y="6975009"/>
            <a:ext cx="2174006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993151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32" name="Group 28">
            <a:extLst>
              <a:ext uri="{FF2B5EF4-FFF2-40B4-BE49-F238E27FC236}">
                <a16:creationId xmlns:a16="http://schemas.microsoft.com/office/drawing/2014/main" id="{A040BF15-0EFD-E5CD-480D-C66C04016BCE}"/>
              </a:ext>
            </a:extLst>
          </p:cNvPr>
          <p:cNvGrpSpPr>
            <a:grpSpLocks noChangeAspect="1"/>
          </p:cNvGrpSpPr>
          <p:nvPr/>
        </p:nvGrpSpPr>
        <p:grpSpPr>
          <a:xfrm>
            <a:off x="11452471" y="742753"/>
            <a:ext cx="2174041" cy="2165548"/>
            <a:chOff x="0" y="0"/>
            <a:chExt cx="6502400" cy="64770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6898ECC7-D612-4CAA-6840-5F59F83FA4D3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0EC28AF-56AD-D851-E010-1D28D5738D0A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F83230E-63B7-8EC4-1C29-5F93D33C30CB}"/>
              </a:ext>
            </a:extLst>
          </p:cNvPr>
          <p:cNvSpPr txBox="1"/>
          <p:nvPr/>
        </p:nvSpPr>
        <p:spPr>
          <a:xfrm>
            <a:off x="14293092" y="1825527"/>
            <a:ext cx="34881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Andrew Fleming</a:t>
            </a:r>
          </a:p>
          <a:p>
            <a:r>
              <a:rPr lang="en-IN" dirty="0"/>
              <a:t>Chief Technical Architect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75E0C8-329F-802F-F657-006480DFDF44}"/>
              </a:ext>
            </a:extLst>
          </p:cNvPr>
          <p:cNvSpPr txBox="1"/>
          <p:nvPr/>
        </p:nvSpPr>
        <p:spPr>
          <a:xfrm>
            <a:off x="14293092" y="4694282"/>
            <a:ext cx="9144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Marcus Rompton</a:t>
            </a:r>
          </a:p>
          <a:p>
            <a:r>
              <a:rPr lang="en-IN" dirty="0"/>
              <a:t>Senior Principle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0A9532-3FD8-6532-28DC-D1B25BEA2743}"/>
              </a:ext>
            </a:extLst>
          </p:cNvPr>
          <p:cNvSpPr txBox="1"/>
          <p:nvPr/>
        </p:nvSpPr>
        <p:spPr>
          <a:xfrm>
            <a:off x="14293092" y="7645498"/>
            <a:ext cx="117157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Jaideep Singh Dhunna</a:t>
            </a:r>
          </a:p>
          <a:p>
            <a:r>
              <a:rPr lang="en-IN" dirty="0"/>
              <a:t>Data Analyst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48392D7-71B9-F3FE-DF57-94FAFF281E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6510" y="7048940"/>
            <a:ext cx="2134713" cy="2049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84F8DE0A-BB0C-3C59-0904-1EF23FF87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0"/>
    </mc:Choice>
    <mc:Fallback>
      <p:transition spd="slow" advTm="1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883C47-AB68-DFA2-7DE4-1DF009A1DE48}"/>
              </a:ext>
            </a:extLst>
          </p:cNvPr>
          <p:cNvSpPr txBox="1"/>
          <p:nvPr/>
        </p:nvSpPr>
        <p:spPr>
          <a:xfrm>
            <a:off x="3758354" y="1446952"/>
            <a:ext cx="4996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DATA UNDERSTANDING</a:t>
            </a:r>
            <a:r>
              <a:rPr lang="en-IN" sz="2000" dirty="0"/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F169C6-1297-8E56-D5C3-726562F1E5F4}"/>
              </a:ext>
            </a:extLst>
          </p:cNvPr>
          <p:cNvSpPr txBox="1"/>
          <p:nvPr/>
        </p:nvSpPr>
        <p:spPr>
          <a:xfrm>
            <a:off x="5820310" y="312101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>
                    <a:lumMod val="95000"/>
                  </a:schemeClr>
                </a:solidFill>
              </a:rPr>
              <a:t>DATA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CLEANING</a:t>
            </a:r>
            <a:r>
              <a:rPr lang="en-IN" sz="1800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769D88-A325-0749-56F7-05A61E60CEA0}"/>
              </a:ext>
            </a:extLst>
          </p:cNvPr>
          <p:cNvSpPr txBox="1"/>
          <p:nvPr/>
        </p:nvSpPr>
        <p:spPr>
          <a:xfrm>
            <a:off x="7750576" y="470543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>
                    <a:lumMod val="95000"/>
                  </a:schemeClr>
                </a:solidFill>
              </a:rPr>
              <a:t>DATA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MODELLING</a:t>
            </a:r>
            <a:r>
              <a:rPr lang="en-IN" sz="1800" dirty="0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D52E0E-71FD-F481-07AA-A2E881FBD1B5}"/>
              </a:ext>
            </a:extLst>
          </p:cNvPr>
          <p:cNvSpPr txBox="1"/>
          <p:nvPr/>
        </p:nvSpPr>
        <p:spPr>
          <a:xfrm>
            <a:off x="9531036" y="631752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>
                    <a:lumMod val="95000"/>
                  </a:schemeClr>
                </a:solidFill>
              </a:rPr>
              <a:t>DATA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ANALYSIS</a:t>
            </a:r>
            <a:r>
              <a:rPr lang="en-IN" sz="18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E0A8E6-52B7-6BA1-FAE0-09B0EA6E5B8C}"/>
              </a:ext>
            </a:extLst>
          </p:cNvPr>
          <p:cNvSpPr txBox="1"/>
          <p:nvPr/>
        </p:nvSpPr>
        <p:spPr>
          <a:xfrm>
            <a:off x="11425954" y="7831920"/>
            <a:ext cx="933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UNCOVER INSIGHTS</a:t>
            </a:r>
            <a:r>
              <a:rPr lang="en-IN" sz="1800" dirty="0"/>
              <a:t> </a:t>
            </a:r>
          </a:p>
        </p:txBody>
      </p: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15F843A1-0E69-2188-ED96-FE09C5DE9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30"/>
    </mc:Choice>
    <mc:Fallback>
      <p:transition spd="slow" advTm="5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3B3E69-90E8-6D7D-CA65-9065AE2A3314}"/>
              </a:ext>
            </a:extLst>
          </p:cNvPr>
          <p:cNvSpPr/>
          <p:nvPr/>
        </p:nvSpPr>
        <p:spPr>
          <a:xfrm>
            <a:off x="2127159" y="4809038"/>
            <a:ext cx="3073002" cy="1447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530099-D8D5-DF82-4CC2-C09C3E7BEB31}"/>
              </a:ext>
            </a:extLst>
          </p:cNvPr>
          <p:cNvSpPr/>
          <p:nvPr/>
        </p:nvSpPr>
        <p:spPr>
          <a:xfrm>
            <a:off x="6934200" y="4809038"/>
            <a:ext cx="3073002" cy="1447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75K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A8E2BA5-B398-A170-51D6-09BD16B18CD1}"/>
              </a:ext>
            </a:extLst>
          </p:cNvPr>
          <p:cNvSpPr/>
          <p:nvPr/>
        </p:nvSpPr>
        <p:spPr>
          <a:xfrm>
            <a:off x="13087839" y="4809038"/>
            <a:ext cx="3073002" cy="1447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8A2CEC-6997-88BE-248A-9C9F17193037}"/>
              </a:ext>
            </a:extLst>
          </p:cNvPr>
          <p:cNvSpPr txBox="1"/>
          <p:nvPr/>
        </p:nvSpPr>
        <p:spPr>
          <a:xfrm>
            <a:off x="2286000" y="3848100"/>
            <a:ext cx="281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Unique</a:t>
            </a:r>
          </a:p>
          <a:p>
            <a:pPr algn="ctr"/>
            <a:r>
              <a:rPr lang="en-IN" sz="2400" b="1" dirty="0"/>
              <a:t>Categories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1850D-86BF-064D-3D36-1CA1579C50DD}"/>
              </a:ext>
            </a:extLst>
          </p:cNvPr>
          <p:cNvSpPr txBox="1"/>
          <p:nvPr/>
        </p:nvSpPr>
        <p:spPr>
          <a:xfrm>
            <a:off x="7064012" y="3575775"/>
            <a:ext cx="2813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Categories With</a:t>
            </a:r>
          </a:p>
          <a:p>
            <a:pPr algn="ctr"/>
            <a:r>
              <a:rPr lang="en-IN" sz="2400" b="1" dirty="0"/>
              <a:t>Highest Score</a:t>
            </a:r>
          </a:p>
          <a:p>
            <a:pPr algn="ctr"/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Animals</a:t>
            </a:r>
          </a:p>
          <a:p>
            <a:pPr algn="ctr"/>
            <a:endParaRPr lang="en-IN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A83C2B-DF1B-68D8-689A-3936A449A24B}"/>
              </a:ext>
            </a:extLst>
          </p:cNvPr>
          <p:cNvSpPr txBox="1"/>
          <p:nvPr/>
        </p:nvSpPr>
        <p:spPr>
          <a:xfrm>
            <a:off x="10052340" y="3506646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/>
              <a:t>Month with</a:t>
            </a:r>
            <a:endParaRPr lang="en-IN" b="1" dirty="0"/>
          </a:p>
          <a:p>
            <a:pPr algn="ctr"/>
            <a:r>
              <a:rPr lang="en-IN" sz="2400" b="1" dirty="0"/>
              <a:t>Most Post 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754E01C5-01B9-9A76-10A8-CA0FDD0357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71"/>
    </mc:Choice>
    <mc:Fallback>
      <p:transition spd="slow" advTm="20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04FF630-5656-F41F-E52B-825916B846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2" t="33336" r="46878" b="31805"/>
          <a:stretch/>
        </p:blipFill>
        <p:spPr>
          <a:xfrm>
            <a:off x="3753845" y="2324006"/>
            <a:ext cx="13226491" cy="5965828"/>
          </a:xfrm>
          <a:prstGeom prst="rect">
            <a:avLst/>
          </a:pr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87D67D9E-79F6-F800-7E14-E95E11CFC6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93"/>
    </mc:Choice>
    <mc:Fallback>
      <p:transition spd="slow" advTm="20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18AC5-66EF-E02F-BFD4-66592E26242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9" t="24314" r="44798" b="28733"/>
          <a:stretch/>
        </p:blipFill>
        <p:spPr>
          <a:xfrm>
            <a:off x="4254349" y="1952959"/>
            <a:ext cx="10410281" cy="6344352"/>
          </a:xfrm>
          <a:prstGeom prst="rect">
            <a:avLst/>
          </a:pr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0AB63A78-163A-E5B5-0BD6-78014A1D1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93"/>
    </mc:Choice>
    <mc:Fallback>
      <p:transition spd="slow" advTm="25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264</Words>
  <Application>Microsoft Office PowerPoint</Application>
  <PresentationFormat>Custom</PresentationFormat>
  <Paragraphs>83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Arial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Jaideepsingh dhunna</cp:lastModifiedBy>
  <cp:revision>11</cp:revision>
  <dcterms:created xsi:type="dcterms:W3CDTF">2006-08-16T00:00:00Z</dcterms:created>
  <dcterms:modified xsi:type="dcterms:W3CDTF">2024-04-17T09:49:42Z</dcterms:modified>
  <dc:identifier>DAEhDyfaYKE</dc:identifier>
</cp:coreProperties>
</file>